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ah Davies" initials="RD" lastIdx="1" clrIdx="0">
    <p:extLst>
      <p:ext uri="{19B8F6BF-5375-455C-9EA6-DF929625EA0E}">
        <p15:presenceInfo xmlns:p15="http://schemas.microsoft.com/office/powerpoint/2012/main" userId="Rebekah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9E3E2-9900-0F81-368A-4B67140C44E0}" v="109" dt="2023-10-03T08:23:12.320"/>
    <p1510:client id="{8D9E606A-C404-BB23-C06B-ABE501AB18FE}" v="326" dt="2023-10-03T20:42:06.475"/>
    <p1510:client id="{98F8D4FA-F9DA-16BA-6656-70C5140B3195}" v="11" dt="2023-10-04T06:46:26.931"/>
    <p1510:client id="{F800A8F0-58E8-4050-8D77-93B37B1F6FE8}" v="26" dt="2023-10-03T08:26:22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4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5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4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3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8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6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0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5BA7-81AD-4CB1-9C10-19A8DCC72374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F3FB-947A-478F-9CDF-9F0119D7F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SfZRtUMX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162560"/>
            <a:ext cx="1134872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400" dirty="0">
                <a:latin typeface="NTPreCursivefk"/>
              </a:rPr>
              <a:t> Early Language Skills </a:t>
            </a:r>
            <a:endParaRPr lang="en-GB" sz="5400" dirty="0">
              <a:latin typeface="NTPreCursivefk" panose="03000400000000000000" pitchFamily="66" charset="0"/>
            </a:endParaRPr>
          </a:p>
        </p:txBody>
      </p:sp>
      <p:pic>
        <p:nvPicPr>
          <p:cNvPr id="15" name="Picture 14" descr="A child reading a book&#10;&#10;Description automatically generated">
            <a:extLst>
              <a:ext uri="{FF2B5EF4-FFF2-40B4-BE49-F238E27FC236}">
                <a16:creationId xmlns:a16="http://schemas.microsoft.com/office/drawing/2014/main" id="{539C2207-891C-066A-B17D-327CC4801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0223" y="2934127"/>
            <a:ext cx="3302840" cy="2473110"/>
          </a:xfrm>
          <a:prstGeom prst="rect">
            <a:avLst/>
          </a:prstGeom>
        </p:spPr>
      </p:pic>
      <p:pic>
        <p:nvPicPr>
          <p:cNvPr id="8" name="Picture 7" descr="A child sitting in a chair reading a book&#10;&#10;Description automatically generated">
            <a:extLst>
              <a:ext uri="{FF2B5EF4-FFF2-40B4-BE49-F238E27FC236}">
                <a16:creationId xmlns:a16="http://schemas.microsoft.com/office/drawing/2014/main" id="{F1EE9FB3-E20D-C45A-2595-F74247BC6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0354" y="2932117"/>
            <a:ext cx="3302840" cy="2477130"/>
          </a:xfrm>
          <a:prstGeom prst="rect">
            <a:avLst/>
          </a:prstGeom>
        </p:spPr>
      </p:pic>
      <p:pic>
        <p:nvPicPr>
          <p:cNvPr id="39" name="Picture 38" descr="A child sitting at a table&#10;&#10;Description automatically generated">
            <a:extLst>
              <a:ext uri="{FF2B5EF4-FFF2-40B4-BE49-F238E27FC236}">
                <a16:creationId xmlns:a16="http://schemas.microsoft.com/office/drawing/2014/main" id="{713BA535-AB30-056B-2355-2BE30BE55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16024" y="3073200"/>
            <a:ext cx="3302841" cy="2194964"/>
          </a:xfrm>
          <a:prstGeom prst="rect">
            <a:avLst/>
          </a:prstGeom>
        </p:spPr>
      </p:pic>
      <p:pic>
        <p:nvPicPr>
          <p:cNvPr id="21" name="Picture 20" descr="A baby sitting in a box&#10;&#10;Description automatically generated">
            <a:extLst>
              <a:ext uri="{FF2B5EF4-FFF2-40B4-BE49-F238E27FC236}">
                <a16:creationId xmlns:a16="http://schemas.microsoft.com/office/drawing/2014/main" id="{602BA3D8-BC94-CFEA-5425-BF3385FF6E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t="15163" r="16054" b="24167"/>
          <a:stretch/>
        </p:blipFill>
        <p:spPr>
          <a:xfrm rot="5400000">
            <a:off x="3245700" y="2860042"/>
            <a:ext cx="330284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4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97" y="18601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Language Gap </a:t>
            </a:r>
            <a:br>
              <a:rPr lang="en-GB" dirty="0">
                <a:latin typeface="Calibri"/>
              </a:rPr>
            </a:br>
            <a:r>
              <a:rPr lang="en-GB" sz="2200" dirty="0">
                <a:latin typeface="Calibri"/>
                <a:ea typeface="Calibri"/>
                <a:cs typeface="Calibri"/>
              </a:rPr>
              <a:t>*</a:t>
            </a:r>
            <a:r>
              <a:rPr lang="en-GB" sz="1400" dirty="0">
                <a:latin typeface="Calibri"/>
                <a:ea typeface="Calibri"/>
                <a:cs typeface="Calibri"/>
              </a:rPr>
              <a:t>The wording of this is being debated as it is felt that it does not recognise different dialects, sign language, different life experiences.</a:t>
            </a:r>
            <a:r>
              <a:rPr lang="en-GB" sz="1400" dirty="0">
                <a:latin typeface="NTPreCursivefk"/>
              </a:rPr>
              <a:t> </a:t>
            </a:r>
            <a:endParaRPr lang="en-GB" sz="1400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97" y="1690688"/>
            <a:ext cx="659012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libri"/>
                <a:ea typeface="Calibri"/>
                <a:cs typeface="Calibri"/>
              </a:rPr>
              <a:t>Oxford University Press produced a report on 2017 (pre pandemic) that showed: </a:t>
            </a:r>
            <a:endParaRPr lang="en-GB" b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 b="1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Calibri"/>
                <a:ea typeface="Calibri"/>
                <a:cs typeface="Calibri"/>
              </a:rPr>
              <a:t>Children in the EYFS who are exposed to lots of different words/language types will have heard on average 43,926 words per day compared to those who don’t which average 7,239 words per day. </a:t>
            </a:r>
          </a:p>
          <a:p>
            <a:endParaRPr lang="en-GB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Calibri"/>
                <a:ea typeface="Calibri"/>
                <a:cs typeface="Calibri"/>
              </a:rPr>
              <a:t>That is a 35-million-word difference by the time children start in reception</a:t>
            </a:r>
            <a:r>
              <a:rPr lang="en-GB" dirty="0"/>
              <a:t>. 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3541" y="2469822"/>
            <a:ext cx="4806984" cy="1721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126663" y="2573695"/>
            <a:ext cx="4619135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>
                <a:latin typeface="Calibri"/>
                <a:ea typeface="Calibri"/>
                <a:cs typeface="Calibri"/>
              </a:rPr>
              <a:t>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</a:rPr>
              <a:t>Children with poor language are 3x as likely to have mental health issues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</a:rPr>
              <a:t>Children with poor vocabulary are 2x as likely to be unemployed </a:t>
            </a:r>
          </a:p>
        </p:txBody>
      </p:sp>
    </p:spTree>
    <p:extLst>
      <p:ext uri="{BB962C8B-B14F-4D97-AF65-F5344CB8AC3E}">
        <p14:creationId xmlns:p14="http://schemas.microsoft.com/office/powerpoint/2010/main" val="175174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ea typeface="Calibri Light"/>
                <a:cs typeface="Calibri Light"/>
              </a:rPr>
              <a:t>EEF- ShREC Approach</a:t>
            </a:r>
            <a:br>
              <a:rPr lang="en-GB" dirty="0"/>
            </a:br>
            <a:r>
              <a:rPr lang="en-GB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19" y="1202513"/>
            <a:ext cx="115716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NTPreCursivefk"/>
              </a:rPr>
              <a:t>​</a:t>
            </a:r>
            <a:r>
              <a:rPr lang="en-GB" dirty="0">
                <a:latin typeface="Calibri"/>
                <a:ea typeface="Calibri Light"/>
                <a:cs typeface="Calibri Light"/>
              </a:rPr>
              <a:t>“When done well, high quality interactions often look effortless, but they are not easy to do well”.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45" y="2981698"/>
            <a:ext cx="4781550" cy="3640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5784" y="2343410"/>
            <a:ext cx="498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https://www.youtube.com/watch?v=HJSfZRtUMXk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63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80" y="229593"/>
            <a:ext cx="11671719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Importance of exposing children to language variations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464" y="1979526"/>
            <a:ext cx="555238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latin typeface="Calibri"/>
                <a:ea typeface="Calibri"/>
                <a:cs typeface="Calibri"/>
              </a:rPr>
              <a:t>Spoken Language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Less formal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Spontaneous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Listening skills needed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Tone and expression can be used to help the listener 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1966792"/>
            <a:ext cx="6096000" cy="2677656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GB" sz="2800" dirty="0">
                <a:latin typeface="Calibri"/>
                <a:ea typeface="Calibri"/>
                <a:cs typeface="Calibri"/>
              </a:rPr>
              <a:t>Written Language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Often repetitive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Often more formal sentences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Planned structure sentences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Pictures used to enhance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  <a:ea typeface="Calibri"/>
                <a:cs typeface="Calibri"/>
              </a:rPr>
              <a:t>Decoding/segmenting skills </a:t>
            </a:r>
            <a:r>
              <a:rPr lang="en-GB" sz="2800" dirty="0">
                <a:latin typeface="NTPreCursivefk"/>
              </a:rPr>
              <a:t> </a:t>
            </a:r>
            <a:endParaRPr lang="en-GB" sz="2800" dirty="0">
              <a:latin typeface="NTPreCursivefk" panose="030004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464" y="1885258"/>
            <a:ext cx="5345417" cy="27591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96000" y="1888539"/>
            <a:ext cx="5803769" cy="27686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A8A82-70D7-7950-AE87-BC5494E7E6B3}"/>
              </a:ext>
            </a:extLst>
          </p:cNvPr>
          <p:cNvSpPr txBox="1"/>
          <p:nvPr/>
        </p:nvSpPr>
        <p:spPr>
          <a:xfrm>
            <a:off x="264319" y="5591860"/>
            <a:ext cx="110990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Children</a:t>
            </a:r>
            <a:r>
              <a:rPr lang="en-GB" sz="1800" dirty="0">
                <a:latin typeface="Calibri"/>
                <a:ea typeface="Calibri"/>
                <a:cs typeface="Calibri"/>
              </a:rPr>
              <a:t> will ‘tune out’ if they don’t understand at least 95% of the wording used. Children need to be exposed to word 17 times before it goes into</a:t>
            </a:r>
            <a:r>
              <a:rPr lang="en-GB" dirty="0">
                <a:latin typeface="Calibri"/>
                <a:ea typeface="Calibri"/>
                <a:cs typeface="Calibri"/>
              </a:rPr>
              <a:t> long-term</a:t>
            </a:r>
            <a:r>
              <a:rPr lang="en-GB" sz="1800" dirty="0">
                <a:latin typeface="Calibri"/>
                <a:ea typeface="Calibri"/>
                <a:cs typeface="Calibri"/>
              </a:rPr>
              <a:t> memory.</a:t>
            </a:r>
            <a:r>
              <a:rPr lang="en-GB" dirty="0">
                <a:latin typeface="Calibri"/>
                <a:ea typeface="Calibri"/>
                <a:cs typeface="Calibri"/>
              </a:rPr>
              <a:t>  </a:t>
            </a:r>
            <a:r>
              <a:rPr lang="en-GB" dirty="0">
                <a:latin typeface="NTPreCursivefk"/>
              </a:rPr>
              <a:t> </a:t>
            </a:r>
            <a:endParaRPr lang="en-GB" sz="1800" dirty="0"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7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98" y="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Tier Language System </a:t>
            </a:r>
            <a:endParaRPr lang="en-GB" dirty="0">
              <a:latin typeface="NTPreCursivefk" panose="030004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4" y="1627212"/>
            <a:ext cx="8157136" cy="4213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0642EC-1399-6B94-D76E-A739B480B1E6}"/>
              </a:ext>
            </a:extLst>
          </p:cNvPr>
          <p:cNvSpPr txBox="1"/>
          <p:nvPr/>
        </p:nvSpPr>
        <p:spPr>
          <a:xfrm>
            <a:off x="8758052" y="1447304"/>
            <a:ext cx="2696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BF775-326A-E0F9-B3B3-5A69C9DA13EA}"/>
              </a:ext>
            </a:extLst>
          </p:cNvPr>
          <p:cNvSpPr txBox="1"/>
          <p:nvPr/>
        </p:nvSpPr>
        <p:spPr>
          <a:xfrm>
            <a:off x="8884227" y="2179616"/>
            <a:ext cx="293172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In school we focus on tier two language. </a:t>
            </a:r>
          </a:p>
          <a:p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GB" dirty="0">
                <a:ea typeface="Calibri"/>
                <a:cs typeface="Calibri"/>
              </a:rPr>
              <a:t>Rich texts </a:t>
            </a:r>
          </a:p>
          <a:p>
            <a:pPr marL="285750" indent="-285750">
              <a:buFont typeface="Calibri"/>
              <a:buChar char="-"/>
            </a:pPr>
            <a:r>
              <a:rPr lang="en-GB" dirty="0">
                <a:ea typeface="Calibri"/>
                <a:cs typeface="Calibri"/>
              </a:rPr>
              <a:t>Multiple meanings</a:t>
            </a:r>
          </a:p>
          <a:p>
            <a:pPr marL="285750" indent="-285750">
              <a:buFont typeface="Calibri"/>
              <a:buChar char="-"/>
            </a:pPr>
            <a:r>
              <a:rPr lang="en-GB" dirty="0">
                <a:ea typeface="Calibri"/>
                <a:cs typeface="Calibri"/>
              </a:rPr>
              <a:t>High frequency </a:t>
            </a:r>
          </a:p>
        </p:txBody>
      </p:sp>
    </p:spTree>
    <p:extLst>
      <p:ext uri="{BB962C8B-B14F-4D97-AF65-F5344CB8AC3E}">
        <p14:creationId xmlns:p14="http://schemas.microsoft.com/office/powerpoint/2010/main" val="329175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CCA0-AAEE-9D5D-FCC0-C13344EE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ea typeface="Calibri Light"/>
                <a:cs typeface="Calibri Light"/>
              </a:rPr>
              <a:t>What do we do at Floreat?</a:t>
            </a:r>
            <a:endParaRPr lang="en-GB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E827-1BF4-0D6B-120B-20D7ADA3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Repetition</a:t>
            </a:r>
            <a:endParaRPr lang="en-US" dirty="0"/>
          </a:p>
          <a:p>
            <a:r>
              <a:rPr lang="en-GB" dirty="0">
                <a:ea typeface="Calibri"/>
                <a:cs typeface="Calibri"/>
              </a:rPr>
              <a:t>Confident voice </a:t>
            </a:r>
            <a:endParaRPr lang="en-GB" dirty="0"/>
          </a:p>
          <a:p>
            <a:r>
              <a:rPr lang="en-GB" dirty="0">
                <a:ea typeface="Calibri"/>
                <a:cs typeface="Calibri"/>
              </a:rPr>
              <a:t>Extended sentence </a:t>
            </a:r>
          </a:p>
          <a:p>
            <a:r>
              <a:rPr lang="en-GB" dirty="0">
                <a:ea typeface="Calibri"/>
                <a:cs typeface="Calibri"/>
              </a:rPr>
              <a:t>Language audits </a:t>
            </a:r>
          </a:p>
          <a:p>
            <a:r>
              <a:rPr lang="en-GB" dirty="0">
                <a:ea typeface="Calibri"/>
                <a:cs typeface="Calibri"/>
              </a:rPr>
              <a:t>Exposure to poetry, rhymes, traditional tales, alliterations, rich texts </a:t>
            </a: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86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logo&#10;&#10;Description automatically generated">
            <a:extLst>
              <a:ext uri="{FF2B5EF4-FFF2-40B4-BE49-F238E27FC236}">
                <a16:creationId xmlns:a16="http://schemas.microsoft.com/office/drawing/2014/main" id="{79B9F08D-9CE5-01FD-8812-31EDD768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7" r="5689" b="417"/>
          <a:stretch/>
        </p:blipFill>
        <p:spPr>
          <a:xfrm>
            <a:off x="3540779" y="1018335"/>
            <a:ext cx="4819680" cy="51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94cdff-63dd-408e-a87e-ddbcdebc9909" xsi:nil="true"/>
    <lcf76f155ced4ddcb4097134ff3c332f xmlns="be2119ce-d3ce-4436-9f99-8d171687d0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F3E95DBCF7C4897FDB926B2AA904B" ma:contentTypeVersion="14" ma:contentTypeDescription="Create a new document." ma:contentTypeScope="" ma:versionID="58bde3a5977565f2f41de39ece35ebe9">
  <xsd:schema xmlns:xsd="http://www.w3.org/2001/XMLSchema" xmlns:xs="http://www.w3.org/2001/XMLSchema" xmlns:p="http://schemas.microsoft.com/office/2006/metadata/properties" xmlns:ns2="be2119ce-d3ce-4436-9f99-8d171687d029" xmlns:ns3="f994cdff-63dd-408e-a87e-ddbcdebc9909" targetNamespace="http://schemas.microsoft.com/office/2006/metadata/properties" ma:root="true" ma:fieldsID="17767193ccf173f6c5657a92f68a5f7b" ns2:_="" ns3:_="">
    <xsd:import namespace="be2119ce-d3ce-4436-9f99-8d171687d029"/>
    <xsd:import namespace="f994cdff-63dd-408e-a87e-ddbcdebc99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119ce-d3ce-4436-9f99-8d171687d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e8d442-306a-4cdc-8202-66cff341c0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cdff-63dd-408e-a87e-ddbcdebc990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d45056c-17d9-4e91-8090-78229001faf7}" ma:internalName="TaxCatchAll" ma:showField="CatchAllData" ma:web="f994cdff-63dd-408e-a87e-ddbcdebc99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9875A3-EE34-42CF-A403-BA4E039CC9C1}">
  <ds:schemaRefs>
    <ds:schemaRef ds:uri="be2119ce-d3ce-4436-9f99-8d171687d029"/>
    <ds:schemaRef ds:uri="f994cdff-63dd-408e-a87e-ddbcdebc99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82E025-3DE6-4D34-85C1-D1936F1E41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D5FDFD-6FA1-4288-8D61-7A53D6EC3502}">
  <ds:schemaRefs>
    <ds:schemaRef ds:uri="be2119ce-d3ce-4436-9f99-8d171687d029"/>
    <ds:schemaRef ds:uri="f994cdff-63dd-408e-a87e-ddbcdebc99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288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NTPreCursivefk</vt:lpstr>
      <vt:lpstr>Office Theme</vt:lpstr>
      <vt:lpstr>PowerPoint Presentation</vt:lpstr>
      <vt:lpstr>Language Gap  *The wording of this is being debated as it is felt that it does not recognise different dialects, sign language, different life experiences. </vt:lpstr>
      <vt:lpstr>EEF- ShREC Approach  </vt:lpstr>
      <vt:lpstr>Importance of exposing children to language variations</vt:lpstr>
      <vt:lpstr>Tier Language System </vt:lpstr>
      <vt:lpstr>What do we do at Floreat?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Davies</dc:creator>
  <cp:lastModifiedBy>Carla Burton</cp:lastModifiedBy>
  <cp:revision>124</cp:revision>
  <dcterms:created xsi:type="dcterms:W3CDTF">2023-04-01T12:19:29Z</dcterms:created>
  <dcterms:modified xsi:type="dcterms:W3CDTF">2023-10-13T10:06:28Z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0x010100C9CF3E95DBCF7C4897FDB926B2AA904B</vt:lpwstr>
  </property>
  <property fmtid="{D5CDD505-2E9C-101B-9397-08002B2CF9AE}" pid="3" name="MediaServiceImageTags">
    <vt:lpwstr/>
  </property>
</Properties>
</file>